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8762EE-CFCD-D05F-6DAF-C3B1259286C6}" v="198" dt="2021-02-11T14:42:00.987"/>
    <p1510:client id="{C869BE72-402B-36ED-0B19-E335D2270DAA}" v="1713" dt="2021-02-11T12:09:44.661"/>
    <p1510:client id="{D348378D-5F3F-4E37-8597-D7448718D6C1}" v="779" dt="2021-02-11T09:37:33.895"/>
    <p1510:client id="{E90EFDAC-A8E5-C53D-2E23-A25FB5A37D5E}" v="65" dt="2021-02-22T11:18:37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2282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11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504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70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494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9093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346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769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313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90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47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5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17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2309" y="405948"/>
            <a:ext cx="7154871" cy="328598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lt-LT" sz="3600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Klaipėdos „Vėtrungės" gimnazija</a:t>
            </a:r>
            <a:endParaRPr lang="lt-LT" sz="3600" b="1" dirty="0">
              <a:solidFill>
                <a:schemeClr val="accent2">
                  <a:lumMod val="75000"/>
                </a:schemeClr>
              </a:solidFill>
              <a:latin typeface="Cavolini"/>
              <a:ea typeface="Cambria Math"/>
              <a:cs typeface="Cavolin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61318" y="4619073"/>
            <a:ext cx="6952875" cy="1406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lt-LT" b="1" dirty="0" smtClean="0">
                <a:solidFill>
                  <a:schemeClr val="accent1"/>
                </a:solidFill>
                <a:latin typeface="Cavolini"/>
                <a:cs typeface="Cavolini"/>
              </a:rPr>
              <a:t>Kodėl turėčiau mokytis šioje gimnazijoje</a:t>
            </a:r>
            <a:r>
              <a:rPr lang="en-US" b="1" dirty="0" smtClean="0">
                <a:solidFill>
                  <a:schemeClr val="accent1"/>
                </a:solidFill>
                <a:latin typeface="Cavolini"/>
                <a:cs typeface="Cavolini"/>
              </a:rPr>
              <a:t>???</a:t>
            </a:r>
            <a:endParaRPr lang="lt-LT" dirty="0">
              <a:solidFill>
                <a:schemeClr val="accent1"/>
              </a:solidFill>
            </a:endParaRPr>
          </a:p>
        </p:txBody>
      </p:sp>
      <p:sp>
        <p:nvSpPr>
          <p:cNvPr id="71" name="Freeform: Shape 19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: Shape 21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reeform: Shape 23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Freeform: Shape 25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reeform: Shape 27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24996E-14B5-4B92-B97D-74CA7440E5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28" r="19921" b="-1"/>
          <a:stretch/>
        </p:blipFill>
        <p:spPr>
          <a:xfrm>
            <a:off x="297813" y="755295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76" name="Freeform: Shape 29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16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D113F66F-B8BD-4C25-8857-703DC097F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06075" cy="1068388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 b="1">
                <a:solidFill>
                  <a:schemeClr val="bg2">
                    <a:lumMod val="50000"/>
                  </a:schemeClr>
                </a:solidFill>
                <a:latin typeface="Cavolini"/>
                <a:cs typeface="Cavolini"/>
              </a:rPr>
              <a:t>ARGUMENTAI</a:t>
            </a:r>
            <a:endParaRPr lang="en-US" sz="3200" b="1" kern="1200">
              <a:solidFill>
                <a:schemeClr val="bg2">
                  <a:lumMod val="50000"/>
                </a:schemeClr>
              </a:solidFill>
              <a:latin typeface="Cavolini"/>
              <a:cs typeface="Cavolini"/>
            </a:endParaRP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23D8E72-EF8B-4BB4-B27C-CE34AA416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748" y="1575105"/>
            <a:ext cx="10609545" cy="47783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lt-LT" sz="2400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Labai </a:t>
            </a:r>
            <a:r>
              <a:rPr lang="lt-LT" sz="2400" b="1" dirty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geri akademiniai, meniniai, sportiniai pasiekimai</a:t>
            </a:r>
          </a:p>
          <a:p>
            <a:pPr algn="just">
              <a:lnSpc>
                <a:spcPct val="150000"/>
              </a:lnSpc>
            </a:pPr>
            <a:r>
              <a:rPr lang="lt-LT" sz="2400" b="1" dirty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Šilti, demokratiški santykiai tarp mokytojų ir </a:t>
            </a:r>
            <a:r>
              <a:rPr lang="lt-LT" sz="2400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mokinių</a:t>
            </a:r>
            <a:r>
              <a:rPr lang="lt-LT" sz="2400" b="1" dirty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 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Cavolini"/>
              <a:ea typeface="Cambria Math"/>
              <a:cs typeface="Cavolini"/>
            </a:endParaRPr>
          </a:p>
          <a:p>
            <a:pPr algn="just">
              <a:lnSpc>
                <a:spcPct val="150000"/>
              </a:lnSpc>
            </a:pPr>
            <a:r>
              <a:rPr lang="lt-LT" sz="2400" b="1" dirty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Puiki emocinė aplinka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Cavolini"/>
              <a:ea typeface="+mn-lt"/>
              <a:cs typeface="Cavolini"/>
            </a:endParaRPr>
          </a:p>
          <a:p>
            <a:pPr algn="just">
              <a:lnSpc>
                <a:spcPct val="150000"/>
              </a:lnSpc>
            </a:pPr>
            <a:r>
              <a:rPr lang="lt-LT" sz="2400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Dėmesys </a:t>
            </a:r>
            <a:r>
              <a:rPr lang="lt-LT" sz="2400" b="1" dirty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gabiems mokiniams ar turintiems </a:t>
            </a:r>
            <a:r>
              <a:rPr lang="lt-LT" sz="2400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mokymosi spragų</a:t>
            </a:r>
          </a:p>
          <a:p>
            <a:pPr algn="just">
              <a:lnSpc>
                <a:spcPct val="150000"/>
              </a:lnSpc>
            </a:pPr>
            <a:r>
              <a:rPr lang="lt-LT" sz="2400" b="1" dirty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Puoselėjamos savitos gimnazijos tradicijos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Cavolini"/>
              <a:ea typeface="Cambria Math"/>
              <a:cs typeface="Cavolini"/>
            </a:endParaRPr>
          </a:p>
          <a:p>
            <a:pPr>
              <a:lnSpc>
                <a:spcPct val="150000"/>
              </a:lnSpc>
            </a:pPr>
            <a:endParaRPr lang="lt-LT" sz="2400" b="1" dirty="0">
              <a:solidFill>
                <a:schemeClr val="accent2">
                  <a:lumMod val="75000"/>
                </a:schemeClr>
              </a:solidFill>
              <a:latin typeface="Cavolini"/>
              <a:ea typeface="Cambria Math"/>
              <a:cs typeface="Cavolini"/>
            </a:endParaRPr>
          </a:p>
          <a:p>
            <a:pPr>
              <a:lnSpc>
                <a:spcPct val="150000"/>
              </a:lnSpc>
            </a:pPr>
            <a:endParaRPr lang="lt-LT" sz="2400" b="1" dirty="0">
              <a:latin typeface="Cavolini"/>
              <a:ea typeface="Cambria Math"/>
              <a:cs typeface="Cavolini"/>
            </a:endParaRPr>
          </a:p>
        </p:txBody>
      </p:sp>
      <p:sp>
        <p:nvSpPr>
          <p:cNvPr id="104" name="Arc 10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65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113F66F-B8BD-4C25-8857-703DC097F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84" y="2853338"/>
            <a:ext cx="11916031" cy="71833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lt-LT" sz="3200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/>
            </a:r>
            <a:br>
              <a:rPr lang="lt-LT" sz="3200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</a:b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2021-2022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m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.</a:t>
            </a:r>
            <a:r>
              <a:rPr lang="lt-LT" sz="3200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 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m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. 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latin typeface="Cavolini"/>
                <a:ea typeface="Cambria Math"/>
                <a:cs typeface="Cavolini"/>
              </a:rPr>
              <a:t>FORMUOJAMOS</a:t>
            </a:r>
            <a:r>
              <a:rPr lang="lt-LT" sz="3200" b="1" dirty="0" smtClean="0">
                <a:solidFill>
                  <a:schemeClr val="bg2">
                    <a:lumMod val="50000"/>
                  </a:schemeClr>
                </a:solidFill>
                <a:latin typeface="Cavolini"/>
                <a:ea typeface="Cambria Math"/>
                <a:cs typeface="Cavolini"/>
              </a:rPr>
              <a:t> 6 </a:t>
            </a:r>
            <a:r>
              <a:rPr lang="lt-LT" sz="3100" b="1" dirty="0" smtClean="0">
                <a:solidFill>
                  <a:schemeClr val="bg2">
                    <a:lumMod val="50000"/>
                  </a:schemeClr>
                </a:solidFill>
                <a:latin typeface="Cavolini"/>
              </a:rPr>
              <a:t>PIRMOS GIMNAZINĖS KLASĖS: </a:t>
            </a:r>
            <a:br>
              <a:rPr lang="lt-LT" sz="3100" b="1" dirty="0" smtClean="0">
                <a:solidFill>
                  <a:schemeClr val="bg2">
                    <a:lumMod val="50000"/>
                  </a:schemeClr>
                </a:solidFill>
                <a:latin typeface="Cavolini"/>
              </a:rPr>
            </a:br>
            <a:r>
              <a:rPr lang="lt-LT" sz="3200" b="1" dirty="0" smtClean="0">
                <a:solidFill>
                  <a:schemeClr val="bg2">
                    <a:lumMod val="50000"/>
                  </a:schemeClr>
                </a:solidFill>
                <a:latin typeface="Cavolini"/>
                <a:ea typeface="Cambria Math"/>
                <a:cs typeface="Cavolini"/>
              </a:rPr>
              <a:t>4 BENDROSIOS PASKIRTIES IR</a:t>
            </a:r>
            <a:r>
              <a:rPr lang="lt-LT" sz="900" b="1" dirty="0" smtClean="0">
                <a:solidFill>
                  <a:schemeClr val="bg2">
                    <a:lumMod val="50000"/>
                  </a:schemeClr>
                </a:solidFill>
                <a:latin typeface="Cavolini"/>
                <a:ea typeface="Cambria Math"/>
                <a:cs typeface="Cavolini"/>
              </a:rPr>
              <a:t/>
            </a:r>
            <a:br>
              <a:rPr lang="lt-LT" sz="900" b="1" dirty="0" smtClean="0">
                <a:solidFill>
                  <a:schemeClr val="bg2">
                    <a:lumMod val="50000"/>
                  </a:schemeClr>
                </a:solidFill>
                <a:latin typeface="Cavolini"/>
                <a:ea typeface="Cambria Math"/>
                <a:cs typeface="Cavolini"/>
              </a:rPr>
            </a:br>
            <a:r>
              <a:rPr lang="lt-LT" sz="100" b="1" dirty="0">
                <a:solidFill>
                  <a:schemeClr val="bg2">
                    <a:lumMod val="50000"/>
                  </a:schemeClr>
                </a:solidFill>
                <a:latin typeface="Cavolini"/>
                <a:ea typeface="Cambria Math"/>
                <a:cs typeface="Cavolini"/>
              </a:rPr>
              <a:t/>
            </a:r>
            <a:br>
              <a:rPr lang="lt-LT" sz="100" b="1" dirty="0">
                <a:solidFill>
                  <a:schemeClr val="bg2">
                    <a:lumMod val="50000"/>
                  </a:schemeClr>
                </a:solidFill>
                <a:latin typeface="Cavolini"/>
                <a:ea typeface="Cambria Math"/>
                <a:cs typeface="Cavolini"/>
              </a:rPr>
            </a:br>
            <a:r>
              <a:rPr lang="lt-LT" sz="3200" b="1" dirty="0" smtClean="0">
                <a:solidFill>
                  <a:schemeClr val="bg2">
                    <a:lumMod val="50000"/>
                  </a:schemeClr>
                </a:solidFill>
                <a:latin typeface="Cavolini"/>
                <a:ea typeface="Cambria Math"/>
                <a:cs typeface="Cavolini"/>
              </a:rPr>
              <a:t> </a:t>
            </a:r>
            <a:br>
              <a:rPr lang="lt-LT" sz="3200" b="1" dirty="0" smtClean="0">
                <a:solidFill>
                  <a:schemeClr val="bg2">
                    <a:lumMod val="50000"/>
                  </a:schemeClr>
                </a:solidFill>
                <a:latin typeface="Cavolini"/>
                <a:ea typeface="Cambria Math"/>
                <a:cs typeface="Cavolini"/>
              </a:rPr>
            </a:b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latin typeface="Cavolini"/>
                <a:ea typeface="Cambria Math"/>
                <a:cs typeface="Cavolini"/>
              </a:rPr>
              <a:t>2 </a:t>
            </a:r>
            <a:r>
              <a:rPr lang="en-US" sz="3200" b="1" dirty="0">
                <a:solidFill>
                  <a:srgbClr val="00B050"/>
                </a:solidFill>
                <a:latin typeface="Cavolini"/>
                <a:ea typeface="Cambria Math"/>
                <a:cs typeface="Cavolini"/>
              </a:rPr>
              <a:t>EKO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Cavolini"/>
                <a:ea typeface="Cambria Math"/>
                <a:cs typeface="Cavolini"/>
              </a:rPr>
              <a:t> KLASĖS</a:t>
            </a:r>
          </a:p>
          <a:p>
            <a:pPr algn="ctr">
              <a:lnSpc>
                <a:spcPct val="150000"/>
              </a:lnSpc>
            </a:pPr>
            <a:endParaRPr lang="en-US" sz="6000" kern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75455515-9630-4939-89EB-C58260FE1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719164"/>
            <a:ext cx="5181600" cy="145779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endParaRPr lang="lt-LT" sz="2000" b="1" dirty="0" smtClean="0">
              <a:latin typeface="Cavolini"/>
              <a:ea typeface="Cambria Math"/>
              <a:cs typeface="Cavolini"/>
            </a:endParaRPr>
          </a:p>
          <a:p>
            <a:pPr marL="0" indent="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r>
              <a:rPr lang="en-US" sz="2000" b="1" dirty="0" err="1" smtClean="0">
                <a:latin typeface="Cavolini"/>
                <a:ea typeface="Cambria Math"/>
                <a:cs typeface="Cavolini"/>
              </a:rPr>
              <a:t>formuojama</a:t>
            </a:r>
            <a:r>
              <a:rPr lang="en-US" sz="2000" b="1" dirty="0">
                <a:latin typeface="Cavolini"/>
                <a:ea typeface="Cambria Math"/>
                <a:cs typeface="Cavolini"/>
              </a:rPr>
              <a:t> 1 </a:t>
            </a:r>
            <a:r>
              <a:rPr lang="en-US" sz="2000" b="1" dirty="0" err="1">
                <a:latin typeface="Cavolini"/>
                <a:ea typeface="Cambria Math"/>
                <a:cs typeface="Cavolini"/>
              </a:rPr>
              <a:t>netradicinio</a:t>
            </a:r>
            <a:r>
              <a:rPr lang="en-US" sz="2000" b="1" dirty="0">
                <a:latin typeface="Cavolini"/>
                <a:ea typeface="Cambria Math"/>
                <a:cs typeface="Cavolini"/>
              </a:rPr>
              <a:t> </a:t>
            </a:r>
            <a:r>
              <a:rPr lang="en-US" sz="2000" b="1" dirty="0" err="1">
                <a:latin typeface="Cavolini"/>
                <a:ea typeface="Cambria Math"/>
                <a:cs typeface="Cavolini"/>
              </a:rPr>
              <a:t>ugdymo</a:t>
            </a:r>
            <a:r>
              <a:rPr lang="en-US" sz="2000" b="1" dirty="0">
                <a:latin typeface="Cavolini"/>
                <a:ea typeface="Cambria Math"/>
                <a:cs typeface="Cavolini"/>
              </a:rPr>
              <a:t> </a:t>
            </a:r>
            <a:r>
              <a:rPr lang="en-US" sz="2000" b="1" dirty="0" err="1">
                <a:latin typeface="Cavolini"/>
                <a:ea typeface="Cambria Math"/>
                <a:cs typeface="Cavolini"/>
              </a:rPr>
              <a:t>klasė</a:t>
            </a:r>
            <a:r>
              <a:rPr lang="en-US" sz="2000" b="1" dirty="0">
                <a:latin typeface="Cavolini"/>
                <a:ea typeface="Cambria Math"/>
                <a:cs typeface="Cavolini"/>
              </a:rPr>
              <a:t> </a:t>
            </a:r>
            <a:endParaRPr lang="lt-LT" sz="2000" b="1" dirty="0">
              <a:latin typeface="Cavolini"/>
              <a:ea typeface="+mn-lt"/>
              <a:cs typeface="Cavolini"/>
            </a:endParaRPr>
          </a:p>
          <a:p>
            <a:pPr marL="0" indent="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r>
              <a:rPr lang="en-US" sz="2000" b="1" dirty="0">
                <a:latin typeface="Cavolini"/>
                <a:ea typeface="Cambria Math"/>
                <a:cs typeface="Cavolini"/>
              </a:rPr>
              <a:t>(</a:t>
            </a:r>
            <a:r>
              <a:rPr lang="en-US" sz="2000" b="1" dirty="0">
                <a:solidFill>
                  <a:srgbClr val="00B050"/>
                </a:solidFill>
                <a:latin typeface="Cavolini"/>
                <a:ea typeface="Cambria Math"/>
                <a:cs typeface="Cavolini"/>
              </a:rPr>
              <a:t>26 </a:t>
            </a:r>
            <a:r>
              <a:rPr lang="en-US" sz="2000" b="1" dirty="0" err="1">
                <a:solidFill>
                  <a:srgbClr val="00B050"/>
                </a:solidFill>
                <a:latin typeface="Cavolini"/>
                <a:ea typeface="Cambria Math"/>
                <a:cs typeface="Cavolini"/>
              </a:rPr>
              <a:t>mokiniams</a:t>
            </a:r>
            <a:r>
              <a:rPr lang="en-US" sz="2000" b="1" dirty="0">
                <a:latin typeface="Cavolini"/>
                <a:ea typeface="Cambria Math"/>
                <a:cs typeface="Cavolini"/>
              </a:rPr>
              <a:t>)</a:t>
            </a:r>
            <a:endParaRPr lang="lt-LT" sz="2000" b="1" dirty="0">
              <a:latin typeface="Cavolini"/>
              <a:ea typeface="Cambria Math"/>
              <a:cs typeface="Cavolini"/>
            </a:endParaRPr>
          </a:p>
          <a:p>
            <a:pPr marL="0" indent="0">
              <a:buNone/>
            </a:pPr>
            <a:endParaRPr lang="lt-LT" dirty="0">
              <a:latin typeface="Cavolini"/>
              <a:cs typeface="Cavolini"/>
            </a:endParaRPr>
          </a:p>
        </p:txBody>
      </p:sp>
      <p:sp>
        <p:nvSpPr>
          <p:cNvPr id="7" name="Turinio vietos rezervavimo ženklas 6">
            <a:extLst>
              <a:ext uri="{FF2B5EF4-FFF2-40B4-BE49-F238E27FC236}">
                <a16:creationId xmlns:a16="http://schemas.microsoft.com/office/drawing/2014/main" id="{D9ED61B5-73D6-4058-8347-92BA460581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4719164"/>
            <a:ext cx="5181600" cy="145779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r>
              <a:rPr lang="lt-LT" sz="2000" dirty="0">
                <a:latin typeface="Cavolini"/>
                <a:ea typeface="Cambria Math"/>
                <a:cs typeface="Cavolini"/>
              </a:rPr>
              <a:t> </a:t>
            </a:r>
            <a:endParaRPr lang="lt-LT" sz="2000" dirty="0" smtClean="0">
              <a:latin typeface="Cavolini"/>
              <a:ea typeface="Cambria Math"/>
              <a:cs typeface="Cavolini"/>
            </a:endParaRPr>
          </a:p>
          <a:p>
            <a:pPr marL="0" indent="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r>
              <a:rPr lang="en-US" sz="2000" b="1" dirty="0" err="1" smtClean="0">
                <a:latin typeface="Cavolini"/>
                <a:ea typeface="Cambria Math"/>
                <a:cs typeface="Cavolini"/>
              </a:rPr>
              <a:t>formuojama</a:t>
            </a:r>
            <a:r>
              <a:rPr lang="en-US" sz="2000" b="1" dirty="0">
                <a:latin typeface="Cavolini"/>
                <a:ea typeface="Cambria Math"/>
                <a:cs typeface="Cavolini"/>
              </a:rPr>
              <a:t> 1 </a:t>
            </a:r>
            <a:r>
              <a:rPr lang="en-US" sz="2000" b="1" dirty="0" err="1">
                <a:latin typeface="Cavolini"/>
                <a:ea typeface="Cambria Math"/>
                <a:cs typeface="Cavolini"/>
              </a:rPr>
              <a:t>netradicinio</a:t>
            </a:r>
            <a:r>
              <a:rPr lang="en-US" sz="2000" b="1" dirty="0">
                <a:latin typeface="Cavolini"/>
                <a:ea typeface="Cambria Math"/>
                <a:cs typeface="Cavolini"/>
              </a:rPr>
              <a:t> </a:t>
            </a:r>
            <a:r>
              <a:rPr lang="en-US" sz="2000" b="1" dirty="0" err="1">
                <a:latin typeface="Cavolini"/>
                <a:ea typeface="Cambria Math"/>
                <a:cs typeface="Cavolini"/>
              </a:rPr>
              <a:t>ugdymo</a:t>
            </a:r>
            <a:r>
              <a:rPr lang="en-US" sz="2000" b="1" dirty="0">
                <a:latin typeface="Cavolini"/>
                <a:ea typeface="Cambria Math"/>
                <a:cs typeface="Cavolini"/>
              </a:rPr>
              <a:t> </a:t>
            </a:r>
            <a:r>
              <a:rPr lang="en-US" sz="2000" b="1" dirty="0" err="1">
                <a:latin typeface="Cavolini"/>
                <a:ea typeface="Cambria Math"/>
                <a:cs typeface="Cavolini"/>
              </a:rPr>
              <a:t>klasė</a:t>
            </a:r>
            <a:r>
              <a:rPr lang="en-US" sz="2000" b="1" dirty="0">
                <a:latin typeface="Cavolini"/>
                <a:ea typeface="Cambria Math"/>
                <a:cs typeface="Cavolini"/>
              </a:rPr>
              <a:t> </a:t>
            </a:r>
            <a:endParaRPr lang="lt-LT" sz="2000" b="1" dirty="0">
              <a:latin typeface="Cavolini"/>
              <a:ea typeface="+mn-lt"/>
              <a:cs typeface="Cavolini"/>
            </a:endParaRPr>
          </a:p>
          <a:p>
            <a:pPr marL="0" indent="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r>
              <a:rPr lang="en-US" sz="2000" b="1" dirty="0">
                <a:latin typeface="Cavolini"/>
                <a:ea typeface="Cambria Math"/>
                <a:cs typeface="Cavolini"/>
              </a:rPr>
              <a:t>(</a:t>
            </a:r>
            <a:r>
              <a:rPr lang="en-US" sz="2000" b="1" dirty="0" smtClean="0">
                <a:solidFill>
                  <a:srgbClr val="00B050"/>
                </a:solidFill>
                <a:latin typeface="Cavolini"/>
                <a:ea typeface="Cambria Math"/>
                <a:cs typeface="Cavolini"/>
              </a:rPr>
              <a:t>26 </a:t>
            </a:r>
            <a:r>
              <a:rPr lang="en-US" sz="2000" b="1" dirty="0" err="1">
                <a:solidFill>
                  <a:srgbClr val="00B050"/>
                </a:solidFill>
                <a:latin typeface="Cavolini"/>
                <a:ea typeface="Cambria Math"/>
                <a:cs typeface="Cavolini"/>
              </a:rPr>
              <a:t>mokiniams</a:t>
            </a:r>
            <a:r>
              <a:rPr lang="en-US" sz="2000" b="1" dirty="0">
                <a:latin typeface="Cavolini"/>
                <a:ea typeface="Cambria Math"/>
                <a:cs typeface="Cavolini"/>
              </a:rPr>
              <a:t>)</a:t>
            </a:r>
            <a:endParaRPr lang="lt-LT" sz="2000" b="1" dirty="0">
              <a:latin typeface="Cavolini"/>
              <a:ea typeface="Cambria Math"/>
              <a:cs typeface="Cavolini"/>
            </a:endParaRPr>
          </a:p>
          <a:p>
            <a:pPr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</a:pPr>
            <a:endParaRPr lang="en-US" sz="2000" b="1" dirty="0">
              <a:latin typeface="Cavolini"/>
              <a:ea typeface="+mn-lt"/>
              <a:cs typeface="+mn-lt"/>
            </a:endParaRPr>
          </a:p>
          <a:p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23D8E72-EF8B-4BB4-B27C-CE34AA4165C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-1" y="3864962"/>
            <a:ext cx="5627077" cy="12257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lt-LT" b="1" dirty="0" smtClean="0">
              <a:solidFill>
                <a:schemeClr val="accent2">
                  <a:lumMod val="75000"/>
                </a:schemeClr>
              </a:solidFill>
              <a:latin typeface="Cavolini"/>
              <a:cs typeface="Cavolini"/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cs typeface="Cavolini"/>
              </a:rPr>
              <a:t>Visa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volini"/>
                <a:cs typeface="Cavolini"/>
              </a:rPr>
              <a:t> </a:t>
            </a: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cs typeface="Cavolini"/>
              </a:rPr>
              <a:t>savivaldybės teritorija</a:t>
            </a:r>
            <a:endParaRPr lang="lt-LT" b="1" kern="1200" dirty="0">
              <a:solidFill>
                <a:schemeClr val="accent2">
                  <a:lumMod val="75000"/>
                </a:schemeClr>
              </a:solidFill>
              <a:latin typeface="Cavolini"/>
              <a:cs typeface="Cavolini"/>
            </a:endParaRP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6530B168-A74F-468E-B06F-034E2A79857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65277" y="3864962"/>
            <a:ext cx="5726723" cy="12257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lt-LT" dirty="0">
                <a:latin typeface="Cavolini"/>
                <a:cs typeface="Cavolini"/>
              </a:rPr>
              <a:t> </a:t>
            </a:r>
            <a:endParaRPr lang="lt-LT" dirty="0" smtClean="0">
              <a:latin typeface="Cavolini"/>
              <a:cs typeface="Cavolini"/>
            </a:endParaRPr>
          </a:p>
          <a:p>
            <a:pPr marL="0" indent="0" algn="ctr">
              <a:buNone/>
            </a:pP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cs typeface="Cavolini"/>
              </a:rPr>
              <a:t>Paskirta savivaldybės teritorija</a:t>
            </a:r>
            <a:endParaRPr lang="lt-L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9B7F43-6F69-48C2-A9BD-573AE176B322}"/>
              </a:ext>
            </a:extLst>
          </p:cNvPr>
          <p:cNvSpPr txBox="1"/>
          <p:nvPr/>
        </p:nvSpPr>
        <p:spPr>
          <a:xfrm>
            <a:off x="4922729" y="2438400"/>
            <a:ext cx="7098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odyklė: kairėn-dešinėn 7">
            <a:extLst>
              <a:ext uri="{FF2B5EF4-FFF2-40B4-BE49-F238E27FC236}">
                <a16:creationId xmlns:a16="http://schemas.microsoft.com/office/drawing/2014/main" id="{04DC6530-8F78-49EA-A866-3271789BD279}"/>
              </a:ext>
            </a:extLst>
          </p:cNvPr>
          <p:cNvSpPr/>
          <p:nvPr/>
        </p:nvSpPr>
        <p:spPr>
          <a:xfrm>
            <a:off x="2887275" y="2374972"/>
            <a:ext cx="6569850" cy="199781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 smtClean="0">
                <a:solidFill>
                  <a:schemeClr val="tx1"/>
                </a:solidFill>
                <a:latin typeface="Cavolini"/>
                <a:cs typeface="Cavolini"/>
              </a:rPr>
              <a:t>įgyvendinančios </a:t>
            </a:r>
            <a:br>
              <a:rPr lang="lt-LT" b="1" dirty="0" smtClean="0">
                <a:solidFill>
                  <a:schemeClr val="tx1"/>
                </a:solidFill>
                <a:latin typeface="Cavolini"/>
                <a:cs typeface="Cavolini"/>
              </a:rPr>
            </a:br>
            <a:r>
              <a:rPr lang="lt-LT" b="1" dirty="0" smtClean="0">
                <a:solidFill>
                  <a:schemeClr val="tx1"/>
                </a:solidFill>
                <a:latin typeface="Cavolini"/>
                <a:cs typeface="Cavolini"/>
              </a:rPr>
              <a:t> ekologijos ir aplinkos technologijų ugdymo sampratos elementus</a:t>
            </a:r>
            <a:endParaRPr lang="lt-L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08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A02E21D-1191-4B0A-9423-141F94B3E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</a:pPr>
            <a:r>
              <a:rPr lang="lt-LT" b="1" dirty="0">
                <a:solidFill>
                  <a:schemeClr val="accent2">
                    <a:lumMod val="75000"/>
                  </a:schemeClr>
                </a:solidFill>
                <a:latin typeface="Cavolini"/>
                <a:cs typeface="Cavolini"/>
              </a:rPr>
              <a:t>MOTYVACINIS </a:t>
            </a: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cs typeface="Cavolini"/>
              </a:rPr>
              <a:t>VERTINIMAS</a:t>
            </a:r>
            <a:br>
              <a:rPr lang="lt-LT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cs typeface="Cavolini"/>
              </a:rPr>
            </a:br>
            <a:r>
              <a:rPr lang="lt-LT" sz="2400" b="1" dirty="0" smtClean="0">
                <a:solidFill>
                  <a:prstClr val="black"/>
                </a:solidFill>
                <a:latin typeface="Cavolini"/>
                <a:ea typeface="Cambria Math"/>
                <a:cs typeface="Cavolini"/>
              </a:rPr>
              <a:t>vykdomas tik norintiems </a:t>
            </a:r>
            <a:r>
              <a:rPr lang="lt-LT" sz="2400" b="1" dirty="0">
                <a:solidFill>
                  <a:prstClr val="black"/>
                </a:solidFill>
                <a:latin typeface="Cavolini"/>
                <a:ea typeface="Cambria Math"/>
                <a:cs typeface="Cavolini"/>
              </a:rPr>
              <a:t>mokytis </a:t>
            </a:r>
            <a:r>
              <a:rPr lang="lt-LT" sz="2400" b="1" dirty="0" err="1">
                <a:solidFill>
                  <a:prstClr val="black"/>
                </a:solidFill>
                <a:latin typeface="Cavolini"/>
                <a:ea typeface="Cambria Math"/>
                <a:cs typeface="Cavolini"/>
              </a:rPr>
              <a:t>eko</a:t>
            </a:r>
            <a:r>
              <a:rPr lang="lt-LT" sz="2400" b="1" dirty="0">
                <a:solidFill>
                  <a:prstClr val="black"/>
                </a:solidFill>
                <a:latin typeface="Cavolini"/>
                <a:ea typeface="Cambria Math"/>
                <a:cs typeface="Cavolini"/>
              </a:rPr>
              <a:t> </a:t>
            </a:r>
            <a:r>
              <a:rPr lang="lt-LT" sz="2400" b="1" dirty="0" smtClean="0">
                <a:solidFill>
                  <a:prstClr val="black"/>
                </a:solidFill>
                <a:latin typeface="Cavolini"/>
                <a:ea typeface="Cambria Math"/>
                <a:cs typeface="Cavolini"/>
              </a:rPr>
              <a:t>klasėse</a:t>
            </a:r>
            <a:r>
              <a:rPr lang="lt-LT" sz="2400" b="1" dirty="0">
                <a:latin typeface="Cavolini"/>
                <a:cs typeface="Cavolini"/>
              </a:rPr>
              <a:t/>
            </a:r>
            <a:br>
              <a:rPr lang="lt-LT" sz="2400" b="1" dirty="0">
                <a:latin typeface="Cavolini"/>
                <a:cs typeface="Cavolini"/>
              </a:rPr>
            </a:br>
            <a:endParaRPr lang="lt-LT" sz="18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1F5639C-1659-4340-8EDD-6E6D14197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1825625"/>
            <a:ext cx="10934700" cy="46693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Motyvacinį vertinimą sudaro: testas, atitinkamų dalykų įvertinimų vidurkis ir laimėjimai</a:t>
            </a:r>
          </a:p>
          <a:p>
            <a:pPr marL="342900" indent="-34290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endParaRPr lang="lt-LT" sz="800" b="1" dirty="0" smtClean="0">
              <a:solidFill>
                <a:schemeClr val="bg2">
                  <a:lumMod val="50000"/>
                </a:schemeClr>
              </a:solidFill>
              <a:latin typeface="Cambria Math"/>
              <a:ea typeface="Cambria Math"/>
              <a:cs typeface="Cavolini"/>
            </a:endParaRPr>
          </a:p>
          <a:p>
            <a:pPr marL="342900" indent="-34290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Cambria Math"/>
                <a:ea typeface="Cambria Math"/>
                <a:cs typeface="Cavolini"/>
              </a:rPr>
              <a:t>MOTYVACINIS TESTAS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Cambria Math"/>
              <a:ea typeface="Cambria Math"/>
              <a:cs typeface="Cavolini"/>
            </a:endParaRPr>
          </a:p>
          <a:p>
            <a:pPr marL="457200" indent="-457200" algn="just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</a:pPr>
            <a:r>
              <a:rPr lang="lt-LT" dirty="0" smtClean="0">
                <a:latin typeface="Cambria Math"/>
                <a:ea typeface="Cambria Math"/>
                <a:cs typeface="Cavolini"/>
              </a:rPr>
              <a:t>Gimnazijoje</a:t>
            </a:r>
            <a:r>
              <a:rPr lang="en-US" dirty="0" smtClean="0">
                <a:latin typeface="Cambria Math"/>
                <a:ea typeface="Cambria Math"/>
                <a:cs typeface="Cavolini"/>
              </a:rPr>
              <a:t>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atliekamo</a:t>
            </a:r>
            <a:r>
              <a:rPr lang="en-US" dirty="0">
                <a:latin typeface="Cambria Math"/>
                <a:ea typeface="Cambria Math"/>
                <a:cs typeface="Cavolini"/>
              </a:rPr>
              <a:t>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testo</a:t>
            </a:r>
            <a:r>
              <a:rPr lang="en-US" dirty="0">
                <a:latin typeface="Cambria Math"/>
                <a:ea typeface="Cambria Math"/>
                <a:cs typeface="Cavolini"/>
              </a:rPr>
              <a:t> (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raštu</a:t>
            </a:r>
            <a:r>
              <a:rPr lang="en-US" dirty="0">
                <a:latin typeface="Cambria Math"/>
                <a:ea typeface="Cambria Math"/>
                <a:cs typeface="Cavolini"/>
              </a:rPr>
              <a:t>)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maksimalus</a:t>
            </a:r>
            <a:r>
              <a:rPr lang="en-US" dirty="0">
                <a:latin typeface="Cambria Math"/>
                <a:ea typeface="Cambria Math"/>
                <a:cs typeface="Cavolini"/>
              </a:rPr>
              <a:t>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įvertinimas</a:t>
            </a:r>
            <a:r>
              <a:rPr lang="en-US" dirty="0">
                <a:latin typeface="Cambria Math"/>
                <a:ea typeface="Cambria Math"/>
                <a:cs typeface="Cavolini"/>
              </a:rPr>
              <a:t>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sudaro</a:t>
            </a:r>
            <a:r>
              <a:rPr lang="en-US" dirty="0"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40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taškų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 </a:t>
            </a:r>
            <a:endParaRPr lang="lt-LT" dirty="0">
              <a:solidFill>
                <a:schemeClr val="accent2">
                  <a:lumMod val="75000"/>
                </a:schemeClr>
              </a:solidFill>
              <a:latin typeface="Cambria Math"/>
              <a:ea typeface="Cambria Math"/>
              <a:cs typeface="Cavolini"/>
            </a:endParaRPr>
          </a:p>
          <a:p>
            <a:pPr marL="457200" indent="-457200" algn="just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</a:pPr>
            <a:r>
              <a:rPr lang="en-US" dirty="0">
                <a:latin typeface="Cambria Math"/>
                <a:ea typeface="Cambria Math"/>
                <a:cs typeface="Cavolini"/>
              </a:rPr>
              <a:t>Testo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užduotys</a:t>
            </a:r>
            <a:r>
              <a:rPr lang="en-US" dirty="0">
                <a:latin typeface="Cambria Math"/>
                <a:ea typeface="Cambria Math"/>
                <a:cs typeface="Cavolini"/>
              </a:rPr>
              <a:t> 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rengiamos</a:t>
            </a:r>
            <a:r>
              <a:rPr lang="en-US" dirty="0">
                <a:latin typeface="Cambria Math"/>
                <a:ea typeface="Cambria Math"/>
                <a:cs typeface="Cavolini"/>
              </a:rPr>
              <a:t>,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atsižvelgiant</a:t>
            </a:r>
            <a:r>
              <a:rPr lang="en-US" dirty="0">
                <a:latin typeface="Cambria Math"/>
                <a:ea typeface="Cambria Math"/>
                <a:cs typeface="Cavolini"/>
              </a:rPr>
              <a:t> į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aukštesniojo</a:t>
            </a:r>
            <a:r>
              <a:rPr lang="en-US" dirty="0">
                <a:latin typeface="Cambria Math"/>
                <a:ea typeface="Cambria Math"/>
                <a:cs typeface="Cavolini"/>
              </a:rPr>
              <a:t>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lygmens</a:t>
            </a:r>
            <a:r>
              <a:rPr lang="en-US" dirty="0">
                <a:latin typeface="Cambria Math"/>
                <a:ea typeface="Cambria Math"/>
                <a:cs typeface="Cavolini"/>
              </a:rPr>
              <a:t> 7–8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klasių</a:t>
            </a:r>
            <a:r>
              <a:rPr lang="en-US" dirty="0"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biologijos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,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fizikos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,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chemijos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ir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geografijos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 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dalykų</a:t>
            </a:r>
            <a:r>
              <a:rPr lang="en-US" dirty="0">
                <a:latin typeface="Cambria Math"/>
                <a:ea typeface="Cambria Math"/>
                <a:cs typeface="Cavolini"/>
              </a:rPr>
              <a:t>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kursą</a:t>
            </a:r>
            <a:r>
              <a:rPr lang="en-US" dirty="0">
                <a:latin typeface="Cambria Math"/>
                <a:ea typeface="Cambria Math"/>
                <a:cs typeface="Cavolini"/>
              </a:rPr>
              <a:t> </a:t>
            </a:r>
            <a:endParaRPr lang="lt-LT" dirty="0">
              <a:latin typeface="Cambria Math"/>
              <a:ea typeface="+mn-lt"/>
              <a:cs typeface="Cavolini"/>
            </a:endParaRPr>
          </a:p>
          <a:p>
            <a:pPr marL="457200" indent="-457200" algn="just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</a:pPr>
            <a:r>
              <a:rPr lang="en-US" dirty="0" err="1" smtClean="0">
                <a:latin typeface="Cambria Math"/>
                <a:ea typeface="Cambria Math"/>
                <a:cs typeface="Cavolini"/>
              </a:rPr>
              <a:t>Kiekvieno</a:t>
            </a:r>
            <a:r>
              <a:rPr lang="en-US" dirty="0" smtClean="0">
                <a:latin typeface="Cambria Math"/>
                <a:ea typeface="Cambria Math"/>
                <a:cs typeface="Cavolini"/>
              </a:rPr>
              <a:t>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dalyko</a:t>
            </a:r>
            <a:r>
              <a:rPr lang="en-US" dirty="0">
                <a:latin typeface="Cambria Math"/>
                <a:ea typeface="Cambria Math"/>
                <a:cs typeface="Cavolini"/>
              </a:rPr>
              <a:t>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sričiai</a:t>
            </a:r>
            <a:r>
              <a:rPr lang="en-US" dirty="0">
                <a:latin typeface="Cambria Math"/>
                <a:ea typeface="Cambria Math"/>
                <a:cs typeface="Cavolini"/>
              </a:rPr>
              <a:t> 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skiriama</a:t>
            </a:r>
            <a:r>
              <a:rPr lang="en-US" dirty="0">
                <a:latin typeface="Cambria Math"/>
                <a:ea typeface="Cambria Math"/>
                <a:cs typeface="Cavolini"/>
              </a:rPr>
              <a:t> po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10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ambria Math"/>
                <a:ea typeface="Cambria Math"/>
                <a:cs typeface="Cavolini"/>
              </a:rPr>
              <a:t>klausimų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ambria Math"/>
              <a:ea typeface="Cambria Math"/>
              <a:cs typeface="Cavolini"/>
            </a:endParaRPr>
          </a:p>
          <a:p>
            <a:pPr marL="457200" indent="-457200"/>
            <a:endParaRPr lang="lt-LT" dirty="0">
              <a:latin typeface="Cavolini"/>
              <a:cs typeface="Cavolini"/>
            </a:endParaRPr>
          </a:p>
        </p:txBody>
      </p:sp>
    </p:spTree>
    <p:extLst>
      <p:ext uri="{BB962C8B-B14F-4D97-AF65-F5344CB8AC3E}">
        <p14:creationId xmlns:p14="http://schemas.microsoft.com/office/powerpoint/2010/main" val="377685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98F9872-CF65-454C-AEB2-5E1E199FCB3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8924" y="444500"/>
            <a:ext cx="11147668" cy="6049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Cambria Math"/>
                <a:ea typeface="Cambria Math"/>
                <a:cs typeface="Cavolini"/>
              </a:rPr>
              <a:t>VIDURKIS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ambria Math"/>
              <a:ea typeface="Cambria Math"/>
              <a:cs typeface="+mn-lt"/>
            </a:endParaRPr>
          </a:p>
          <a:p>
            <a:pPr marL="0" indent="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r>
              <a:rPr lang="lt-LT" dirty="0">
                <a:latin typeface="Cambria Math"/>
                <a:ea typeface="Cambria Math"/>
                <a:cs typeface="Cavolini"/>
              </a:rPr>
              <a:t>      T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urimų</a:t>
            </a:r>
            <a:r>
              <a:rPr lang="en-US" dirty="0">
                <a:latin typeface="Cambria Math"/>
                <a:ea typeface="Cambria Math"/>
                <a:cs typeface="Cavolini"/>
              </a:rPr>
              <a:t> I 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pusmečio</a:t>
            </a:r>
            <a:r>
              <a:rPr lang="en-US" dirty="0">
                <a:latin typeface="Cambria Math"/>
                <a:ea typeface="Cambria Math"/>
                <a:cs typeface="Cavolini"/>
              </a:rPr>
              <a:t>  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lietuvių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kalbos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ir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literatūros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,</a:t>
            </a:r>
            <a:r>
              <a:rPr lang="lt-LT" b="1" dirty="0"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matematikos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, </a:t>
            </a:r>
            <a:endParaRPr lang="lt-LT" b="1" dirty="0" smtClean="0">
              <a:latin typeface="Cambria Math"/>
              <a:ea typeface="Cambria Math"/>
              <a:cs typeface="Cavolini"/>
            </a:endParaRPr>
          </a:p>
          <a:p>
            <a:pPr marL="0" indent="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r>
              <a:rPr lang="lt-LT" b="1" dirty="0" err="1" smtClean="0">
                <a:latin typeface="Cambria Math"/>
                <a:ea typeface="Cambria Math"/>
                <a:cs typeface="Cavolini"/>
              </a:rPr>
              <a:t>biologi</a:t>
            </a:r>
            <a:r>
              <a:rPr lang="en-US" b="1" dirty="0" err="1" smtClean="0">
                <a:latin typeface="Cambria Math"/>
                <a:ea typeface="Cambria Math"/>
                <a:cs typeface="Cavolini"/>
              </a:rPr>
              <a:t>jos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, 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chemijos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, 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fizikos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, </a:t>
            </a:r>
            <a:r>
              <a:rPr lang="en-US" b="1" dirty="0" err="1" smtClean="0">
                <a:latin typeface="Cambria Math"/>
                <a:ea typeface="Cambria Math"/>
                <a:cs typeface="Cavolini"/>
              </a:rPr>
              <a:t>geografijos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dalykų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įvertinimų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 err="1" smtClean="0">
                <a:latin typeface="Cambria Math"/>
                <a:ea typeface="Cambria Math"/>
                <a:cs typeface="Cavolini"/>
              </a:rPr>
              <a:t>vidurkis</a:t>
            </a:r>
            <a:r>
              <a:rPr lang="en-US" dirty="0" smtClean="0">
                <a:latin typeface="Cambria Math"/>
                <a:ea typeface="Cambria Math"/>
                <a:cs typeface="Cavolini"/>
              </a:rPr>
              <a:t>:</a:t>
            </a:r>
            <a:endParaRPr lang="lt-LT" dirty="0">
              <a:latin typeface="Cambria Math"/>
              <a:ea typeface="Cambria Math"/>
              <a:cs typeface="Cavolini"/>
            </a:endParaRPr>
          </a:p>
          <a:p>
            <a:pPr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</a:pPr>
            <a:r>
              <a:rPr lang="lt-LT" dirty="0" smtClean="0">
                <a:latin typeface="Cambria Math"/>
                <a:ea typeface="Cambria Math"/>
                <a:cs typeface="Cavolini"/>
              </a:rPr>
              <a:t>Jei minėtų dalykų vidurkis yra </a:t>
            </a:r>
            <a:r>
              <a:rPr lang="en-US" dirty="0" smtClean="0">
                <a:latin typeface="Cambria Math"/>
                <a:ea typeface="Cambria Math"/>
                <a:cs typeface="Cavolini"/>
              </a:rPr>
              <a:t>9–10</a:t>
            </a:r>
            <a:r>
              <a:rPr lang="lt-LT" dirty="0" smtClean="0">
                <a:latin typeface="Cambria Math"/>
                <a:ea typeface="Cambria Math"/>
                <a:cs typeface="Cavolini"/>
              </a:rPr>
              <a:t>, papildomai skiriami</a:t>
            </a:r>
            <a:r>
              <a:rPr lang="lt-LT" dirty="0"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3 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taškai</a:t>
            </a:r>
            <a:endParaRPr lang="en-US" dirty="0" err="1">
              <a:latin typeface="Cambria Math"/>
              <a:ea typeface="Cambria Math"/>
              <a:cs typeface="Cavolini"/>
            </a:endParaRPr>
          </a:p>
          <a:p>
            <a:pPr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</a:pPr>
            <a:r>
              <a:rPr lang="lt-LT" dirty="0">
                <a:solidFill>
                  <a:prstClr val="black"/>
                </a:solidFill>
                <a:latin typeface="Cambria Math"/>
                <a:ea typeface="Cambria Math"/>
                <a:cs typeface="Cavolini"/>
              </a:rPr>
              <a:t>Jei minėtų dalykų vidurkis yra </a:t>
            </a:r>
            <a:r>
              <a:rPr lang="en-US" dirty="0" smtClean="0">
                <a:latin typeface="Cambria Math"/>
                <a:ea typeface="Cambria Math"/>
                <a:cs typeface="Cavolini"/>
              </a:rPr>
              <a:t>7–8</a:t>
            </a:r>
            <a:r>
              <a:rPr lang="lt-LT" dirty="0" smtClean="0">
                <a:latin typeface="Cambria Math"/>
                <a:ea typeface="Cambria Math"/>
                <a:cs typeface="Cavolini"/>
              </a:rPr>
              <a:t>,</a:t>
            </a:r>
            <a:r>
              <a:rPr lang="en-US" dirty="0">
                <a:latin typeface="Cambria Math"/>
                <a:ea typeface="Cambria Math"/>
                <a:cs typeface="Cavolini"/>
              </a:rPr>
              <a:t> </a:t>
            </a:r>
            <a:r>
              <a:rPr lang="lt-LT" dirty="0">
                <a:solidFill>
                  <a:prstClr val="black"/>
                </a:solidFill>
                <a:latin typeface="Cambria Math"/>
                <a:ea typeface="Cambria Math"/>
                <a:cs typeface="Cavolini"/>
              </a:rPr>
              <a:t> papildomai skiriami </a:t>
            </a:r>
            <a:r>
              <a:rPr lang="en-US" b="1" dirty="0" smtClean="0">
                <a:latin typeface="Cambria Math"/>
                <a:ea typeface="Cambria Math"/>
                <a:cs typeface="Cavolini"/>
              </a:rPr>
              <a:t>2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taškai</a:t>
            </a:r>
            <a:endParaRPr lang="en-US" dirty="0">
              <a:latin typeface="Cambria Math"/>
              <a:ea typeface="Cambria Math"/>
              <a:cs typeface="Cavolini"/>
            </a:endParaRPr>
          </a:p>
          <a:p>
            <a:pPr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</a:pPr>
            <a:endParaRPr lang="en-US" b="1" dirty="0">
              <a:solidFill>
                <a:srgbClr val="000000"/>
              </a:solidFill>
              <a:latin typeface="Cambria Math"/>
              <a:ea typeface="Cambria Math"/>
              <a:cs typeface="Cavolini"/>
            </a:endParaRPr>
          </a:p>
          <a:p>
            <a:pPr marL="0" indent="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Cambria Math"/>
                <a:ea typeface="Cambria Math"/>
                <a:cs typeface="Cavolini"/>
              </a:rPr>
              <a:t>LAIMĖJIMAI</a:t>
            </a:r>
            <a:endParaRPr lang="en-US" dirty="0">
              <a:solidFill>
                <a:schemeClr val="bg2">
                  <a:lumMod val="50000"/>
                </a:schemeClr>
              </a:solidFill>
              <a:latin typeface="Cambria Math"/>
              <a:ea typeface="Cambria Math"/>
              <a:cs typeface="+mn-lt"/>
            </a:endParaRPr>
          </a:p>
          <a:p>
            <a:pPr marL="0" indent="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None/>
            </a:pPr>
            <a:r>
              <a:rPr lang="lt-LT" dirty="0">
                <a:latin typeface="Cambria Math"/>
                <a:ea typeface="Cambria Math"/>
                <a:cs typeface="Cavolini"/>
              </a:rPr>
              <a:t> G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amtamokslinių</a:t>
            </a:r>
            <a:r>
              <a:rPr lang="en-US" dirty="0">
                <a:latin typeface="Cambria Math"/>
                <a:ea typeface="Cambria Math"/>
                <a:cs typeface="Cavolini"/>
              </a:rPr>
              <a:t> 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konkursų</a:t>
            </a:r>
            <a:r>
              <a:rPr lang="en-US" dirty="0">
                <a:latin typeface="Cambria Math"/>
                <a:ea typeface="Cambria Math"/>
                <a:cs typeface="Cavolini"/>
              </a:rPr>
              <a:t>, </a:t>
            </a:r>
            <a:r>
              <a:rPr lang="en-US" dirty="0" err="1">
                <a:latin typeface="Cambria Math"/>
                <a:ea typeface="Cambria Math"/>
                <a:cs typeface="Cavolini"/>
              </a:rPr>
              <a:t>olimpiadų</a:t>
            </a:r>
            <a:r>
              <a:rPr lang="en-US" dirty="0">
                <a:latin typeface="Cambria Math"/>
                <a:ea typeface="Cambria Math"/>
                <a:cs typeface="Cavolini"/>
              </a:rPr>
              <a:t> </a:t>
            </a:r>
            <a:r>
              <a:rPr lang="en-US" dirty="0" err="1" smtClean="0">
                <a:latin typeface="Cambria Math"/>
                <a:ea typeface="Cambria Math"/>
                <a:cs typeface="Cavolini"/>
              </a:rPr>
              <a:t>prizininkai</a:t>
            </a:r>
            <a:r>
              <a:rPr lang="lt-LT" b="1" dirty="0">
                <a:latin typeface="Cambria Math"/>
                <a:ea typeface="Cambria Math"/>
                <a:cs typeface="Cavolini"/>
              </a:rPr>
              <a:t>:</a:t>
            </a:r>
            <a:endParaRPr lang="en-US" dirty="0">
              <a:latin typeface="Cambria Math"/>
              <a:ea typeface="Cambria Math"/>
              <a:cs typeface="Cavolini"/>
            </a:endParaRPr>
          </a:p>
          <a:p>
            <a:pPr marL="457200" indent="-45720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</a:pPr>
            <a:r>
              <a:rPr lang="en-US" b="1" dirty="0" err="1" smtClean="0">
                <a:latin typeface="Cambria Math"/>
                <a:ea typeface="Cambria Math"/>
                <a:cs typeface="Cavolini"/>
              </a:rPr>
              <a:t>tarptautini</a:t>
            </a:r>
            <a:r>
              <a:rPr lang="lt-LT" b="1" dirty="0">
                <a:latin typeface="Cambria Math"/>
                <a:ea typeface="Cambria Math"/>
                <a:cs typeface="Cavolini"/>
              </a:rPr>
              <a:t>ų</a:t>
            </a:r>
            <a:r>
              <a:rPr lang="en-US" b="1" dirty="0" smtClean="0">
                <a:latin typeface="Cambria Math"/>
                <a:ea typeface="Cambria Math"/>
                <a:cs typeface="Cavolini"/>
              </a:rPr>
              <a:t>,</a:t>
            </a:r>
            <a:r>
              <a:rPr lang="lt-LT" b="1" dirty="0" smtClean="0">
                <a:latin typeface="Cambria Math"/>
                <a:ea typeface="Cambria Math"/>
                <a:cs typeface="Cavolini"/>
              </a:rPr>
              <a:t> </a:t>
            </a:r>
            <a:r>
              <a:rPr lang="en-US" b="1" dirty="0" err="1" smtClean="0">
                <a:latin typeface="Cambria Math"/>
                <a:ea typeface="Cambria Math"/>
                <a:cs typeface="Cavolini"/>
              </a:rPr>
              <a:t>respublikini</a:t>
            </a:r>
            <a:r>
              <a:rPr lang="lt-LT" b="1" dirty="0" smtClean="0">
                <a:latin typeface="Cambria Math"/>
                <a:ea typeface="Cambria Math"/>
                <a:cs typeface="Cavolini"/>
              </a:rPr>
              <a:t>ų konkursų ir olimpiadų prizininkams papildomai skiriami</a:t>
            </a:r>
            <a:r>
              <a:rPr lang="en-US" b="1" dirty="0" smtClean="0">
                <a:latin typeface="Cambria Math"/>
                <a:ea typeface="Cambria Math"/>
                <a:cs typeface="Cavolini"/>
              </a:rPr>
              <a:t>  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3 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taškai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 </a:t>
            </a:r>
            <a:endParaRPr lang="en-US" dirty="0">
              <a:latin typeface="Cambria Math"/>
              <a:ea typeface="Cambria Math"/>
              <a:cs typeface="Cavolini"/>
            </a:endParaRPr>
          </a:p>
          <a:p>
            <a:pPr marL="457200" indent="-457200" algn="ctr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</a:pPr>
            <a:r>
              <a:rPr lang="en-US" b="1" dirty="0" err="1">
                <a:latin typeface="Cambria Math"/>
                <a:ea typeface="Cambria Math"/>
                <a:cs typeface="Cavolini"/>
              </a:rPr>
              <a:t>miesto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, </a:t>
            </a:r>
            <a:r>
              <a:rPr lang="en-US" b="1" dirty="0" err="1" smtClean="0">
                <a:latin typeface="Cambria Math"/>
                <a:ea typeface="Cambria Math"/>
                <a:cs typeface="Cavolini"/>
              </a:rPr>
              <a:t>mokyklos</a:t>
            </a:r>
            <a:r>
              <a:rPr lang="lt-LT" b="1" dirty="0" smtClean="0">
                <a:latin typeface="Cambria Math"/>
                <a:ea typeface="Cambria Math"/>
                <a:cs typeface="Cavolini"/>
              </a:rPr>
              <a:t> </a:t>
            </a:r>
            <a:r>
              <a:rPr lang="lt-LT" b="1" dirty="0">
                <a:solidFill>
                  <a:prstClr val="black"/>
                </a:solidFill>
                <a:latin typeface="Cambria Math"/>
                <a:ea typeface="Cambria Math"/>
                <a:cs typeface="Cavolini"/>
              </a:rPr>
              <a:t>prizininkams papildomai </a:t>
            </a:r>
            <a:r>
              <a:rPr lang="lt-LT" b="1" dirty="0" smtClean="0">
                <a:solidFill>
                  <a:prstClr val="black"/>
                </a:solidFill>
                <a:latin typeface="Cambria Math"/>
                <a:ea typeface="Cambria Math"/>
                <a:cs typeface="Cavolini"/>
              </a:rPr>
              <a:t>skiriami</a:t>
            </a:r>
            <a:r>
              <a:rPr lang="en-US" dirty="0">
                <a:latin typeface="Cambria Math"/>
                <a:ea typeface="Cambria Math"/>
                <a:cs typeface="Cavolini"/>
              </a:rPr>
              <a:t> </a:t>
            </a:r>
            <a:r>
              <a:rPr lang="en-US" b="1" dirty="0">
                <a:latin typeface="Cambria Math"/>
                <a:ea typeface="Cambria Math"/>
                <a:cs typeface="Cavolini"/>
              </a:rPr>
              <a:t>2 </a:t>
            </a:r>
            <a:r>
              <a:rPr lang="en-US" b="1" dirty="0" err="1">
                <a:latin typeface="Cambria Math"/>
                <a:ea typeface="Cambria Math"/>
                <a:cs typeface="Cavolini"/>
              </a:rPr>
              <a:t>taškai</a:t>
            </a:r>
            <a:r>
              <a:rPr lang="en-US" dirty="0">
                <a:latin typeface="Cambria Math"/>
                <a:ea typeface="Cambria Math"/>
                <a:cs typeface="Cavolini"/>
              </a:rPr>
              <a:t> </a:t>
            </a:r>
            <a:endParaRPr lang="en-US" dirty="0">
              <a:latin typeface="Cambria Math"/>
              <a:ea typeface="Cambria Math"/>
              <a:cs typeface="+mn-lt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4342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7921B46-1B0C-4D0A-A222-633D874D6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>
                <a:solidFill>
                  <a:schemeClr val="bg2">
                    <a:lumMod val="50000"/>
                  </a:schemeClr>
                </a:solidFill>
                <a:latin typeface="Cavolini"/>
                <a:cs typeface="Cavolini"/>
              </a:rPr>
              <a:t>EKO KLASIŲ VEIKLA</a:t>
            </a:r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A5B85AB-2F0E-453F-9007-9EAF414BE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4" y="1542473"/>
            <a:ext cx="10858501" cy="448579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Font typeface="Arial,Sans-Serif" panose="020B0604020202020204" pitchFamily="34" charset="0"/>
              <a:buChar char="•"/>
            </a:pP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Intensyviau gilinamos fizikos, chemijos, biologijos, geografijos akademinės žinios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Font typeface="Arial,Sans-Serif" panose="020B0604020202020204" pitchFamily="34" charset="0"/>
              <a:buChar char="•"/>
            </a:pP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+mn-lt"/>
                <a:cs typeface="Cavolini"/>
              </a:rPr>
              <a:t>Daugiau dėmesio gabių mokinių ugdymui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Cavolini"/>
              <a:ea typeface="+mn-lt"/>
              <a:cs typeface="Cavolini"/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Font typeface="Arial,Sans-Serif" panose="020B0604020202020204" pitchFamily="34" charset="0"/>
              <a:buChar char="•"/>
            </a:pP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Tiriamieji </a:t>
            </a:r>
            <a:r>
              <a:rPr lang="lt-LT" b="1" dirty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ir praktiniai darbai, paskaitos </a:t>
            </a: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Klaipėdos universiteto </a:t>
            </a:r>
            <a:r>
              <a:rPr lang="lt-LT" b="1" dirty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Jūros tyrimų </a:t>
            </a: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institute 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Font typeface="Arial,Sans-Serif" panose="020B0604020202020204" pitchFamily="34" charset="0"/>
              <a:buChar char="•"/>
            </a:pPr>
            <a:r>
              <a:rPr lang="lt-LT" b="1" dirty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Š</a:t>
            </a: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ešėliavimas įstaigose (įvairių profesijų darbuotojų darbo stebėjimas ir atlikimas jų darbo vietose) 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Cavolini"/>
              <a:ea typeface="+mn-lt"/>
              <a:cs typeface="Cavolini"/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ct val="0"/>
              </a:spcAft>
              <a:buFont typeface="Arial,Sans-Serif" panose="020B0604020202020204" pitchFamily="34" charset="0"/>
              <a:buChar char="•"/>
            </a:pP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  <a:latin typeface="Cavolini"/>
                <a:ea typeface="Cambria Math"/>
                <a:cs typeface="Cavolini"/>
              </a:rPr>
              <a:t>Aktyvi projektinė, edukacinė veikla gimnazijoje ir socialinių partnerių erdvėse</a:t>
            </a:r>
          </a:p>
          <a:p>
            <a:pPr marL="0" indent="0">
              <a:buNone/>
            </a:pPr>
            <a:endParaRPr lang="lt-LT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63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0539133-A655-4D4B-8952-A6435276E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>
                <a:solidFill>
                  <a:schemeClr val="accent2">
                    <a:lumMod val="75000"/>
                  </a:schemeClr>
                </a:solidFill>
                <a:latin typeface="Cavolini"/>
                <a:cs typeface="Cavolini"/>
              </a:rPr>
              <a:t>INFORMACIJA</a:t>
            </a:r>
            <a:endParaRPr lang="lt-LT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394723F-472B-4640-AF17-11F943FBD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lt-LT" dirty="0">
              <a:ea typeface="+mn-lt"/>
              <a:cs typeface="+mn-lt"/>
            </a:endParaRPr>
          </a:p>
          <a:p>
            <a:r>
              <a:rPr lang="lt-LT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http</a:t>
            </a:r>
            <a:r>
              <a:rPr lang="lt-LT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://</a:t>
            </a:r>
            <a:r>
              <a:rPr lang="lt-LT" smtClean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www.vetrungesgimnazija.lt</a:t>
            </a:r>
            <a:endParaRPr lang="en-US" dirty="0" smtClean="0">
              <a:solidFill>
                <a:schemeClr val="bg2">
                  <a:lumMod val="50000"/>
                </a:schemeClr>
              </a:solidFill>
              <a:ea typeface="+mn-lt"/>
              <a:cs typeface="+mn-lt"/>
            </a:endParaRPr>
          </a:p>
          <a:p>
            <a:endParaRPr lang="lt-LT" dirty="0">
              <a:solidFill>
                <a:schemeClr val="bg2">
                  <a:lumMod val="50000"/>
                </a:schemeClr>
              </a:solidFill>
              <a:ea typeface="+mn-lt"/>
              <a:cs typeface="+mn-lt"/>
            </a:endParaRPr>
          </a:p>
          <a:p>
            <a:r>
              <a:rPr lang="lt-LT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http://</a:t>
            </a:r>
            <a:r>
              <a:rPr lang="lt-LT" dirty="0" smtClean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www.vetrungesgimnazija.lt/priemimas</a:t>
            </a:r>
            <a:endParaRPr lang="en-US" dirty="0" smtClean="0">
              <a:solidFill>
                <a:schemeClr val="bg2">
                  <a:lumMod val="50000"/>
                </a:schemeClr>
              </a:solidFill>
              <a:ea typeface="+mn-lt"/>
              <a:cs typeface="+mn-lt"/>
            </a:endParaRPr>
          </a:p>
          <a:p>
            <a:endParaRPr lang="lt-LT" dirty="0">
              <a:solidFill>
                <a:schemeClr val="bg2">
                  <a:lumMod val="50000"/>
                </a:schemeClr>
              </a:solidFill>
              <a:ea typeface="+mn-lt"/>
              <a:cs typeface="+mn-lt"/>
            </a:endParaRPr>
          </a:p>
          <a:p>
            <a:r>
              <a:rPr lang="lt-LT" dirty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http://</a:t>
            </a:r>
            <a:r>
              <a:rPr lang="lt-LT" dirty="0" smtClean="0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www.vetrungesgimnazija.lt/eko-mokykla</a:t>
            </a:r>
            <a:endParaRPr lang="en-US" dirty="0" smtClean="0">
              <a:solidFill>
                <a:schemeClr val="bg2">
                  <a:lumMod val="50000"/>
                </a:schemeClr>
              </a:solidFill>
              <a:ea typeface="+mn-lt"/>
              <a:cs typeface="+mn-lt"/>
            </a:endParaRPr>
          </a:p>
          <a:p>
            <a:endParaRPr lang="lt-LT" dirty="0">
              <a:solidFill>
                <a:schemeClr val="bg2">
                  <a:lumMod val="50000"/>
                </a:schemeClr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lt-LT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31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79</TotalTime>
  <Words>360</Words>
  <Application>Microsoft Office PowerPoint</Application>
  <PresentationFormat>Plačiaekranė</PresentationFormat>
  <Paragraphs>50</Paragraphs>
  <Slides>7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15" baseType="lpstr">
      <vt:lpstr>Arial</vt:lpstr>
      <vt:lpstr>Arial,Sans-Serif</vt:lpstr>
      <vt:lpstr>Avenir Next LT Pro</vt:lpstr>
      <vt:lpstr>Calibri</vt:lpstr>
      <vt:lpstr>Cambria Math</vt:lpstr>
      <vt:lpstr>Cavolini</vt:lpstr>
      <vt:lpstr>Tw Cen MT</vt:lpstr>
      <vt:lpstr>ShapesVTI</vt:lpstr>
      <vt:lpstr>Klaipėdos „Vėtrungės" gimnazija</vt:lpstr>
      <vt:lpstr>ARGUMENTAI</vt:lpstr>
      <vt:lpstr> 2021-2022 m. m.  FORMUOJAMOS 6 PIRMOS GIMNAZINĖS KLASĖS:  4 BENDROSIOS PASKIRTIES IR    2 EKO KLASĖS </vt:lpstr>
      <vt:lpstr>MOTYVACINIS VERTINIMAS vykdomas tik norintiems mokytis eko klasėse </vt:lpstr>
      <vt:lpstr>„PowerPoint“ pateiktis</vt:lpstr>
      <vt:lpstr>EKO KLASIŲ VEIKLA</vt:lpstr>
      <vt:lpstr>INFORMACIJA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/>
  <cp:lastModifiedBy>Vartotojas1</cp:lastModifiedBy>
  <cp:revision>41</cp:revision>
  <dcterms:created xsi:type="dcterms:W3CDTF">2021-02-11T07:38:02Z</dcterms:created>
  <dcterms:modified xsi:type="dcterms:W3CDTF">2021-02-23T08:53:39Z</dcterms:modified>
</cp:coreProperties>
</file>